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80" r:id="rId14"/>
    <p:sldId id="269" r:id="rId15"/>
    <p:sldId id="270" r:id="rId16"/>
    <p:sldId id="281" r:id="rId17"/>
    <p:sldId id="282" r:id="rId18"/>
    <p:sldId id="283" r:id="rId19"/>
    <p:sldId id="284" r:id="rId20"/>
    <p:sldId id="271" r:id="rId21"/>
    <p:sldId id="272" r:id="rId22"/>
    <p:sldId id="273" r:id="rId23"/>
    <p:sldId id="274" r:id="rId24"/>
    <p:sldId id="275" r:id="rId25"/>
    <p:sldId id="279" r:id="rId26"/>
    <p:sldId id="292" r:id="rId27"/>
    <p:sldId id="285" r:id="rId28"/>
    <p:sldId id="286" r:id="rId29"/>
    <p:sldId id="287" r:id="rId30"/>
    <p:sldId id="290" r:id="rId31"/>
    <p:sldId id="288" r:id="rId32"/>
    <p:sldId id="291" r:id="rId33"/>
    <p:sldId id="276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9E6BB-4BBD-416B-B95E-7D1AEE87B4C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14E9-36FF-4372-8621-CD248384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9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</a:t>
            </a:r>
            <a:r>
              <a:rPr lang="fr-FR" baseline="0" dirty="0" smtClean="0"/>
              <a:t> cours d</a:t>
            </a:r>
            <a:r>
              <a:rPr lang="fr-FR" dirty="0" smtClean="0"/>
              <a:t>es années 2000, face aux multiples décès</a:t>
            </a:r>
            <a:r>
              <a:rPr lang="fr-FR" baseline="0" dirty="0" smtClean="0"/>
              <a:t> occasionnés par les cardiopathies acquises et les CC, l’équipe de cardiologie dirigée par le Pr </a:t>
            </a:r>
            <a:r>
              <a:rPr lang="fr-FR" baseline="0" dirty="0" err="1" smtClean="0"/>
              <a:t>Zabsonré</a:t>
            </a:r>
            <a:r>
              <a:rPr lang="fr-FR" baseline="0" dirty="0" smtClean="0"/>
              <a:t> a fait un plaidoyer aux au ministère de la santé en insistant sur une triple nécessité: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88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fin de la formation de l’équipe a été suivie immédiatement par le début des activités chirurgicales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top départ</a:t>
            </a:r>
            <a:r>
              <a:rPr lang="fr-FR" baseline="0" dirty="0" smtClean="0"/>
              <a:t> a été donné par une collaboration </a:t>
            </a:r>
            <a:r>
              <a:rPr lang="fr-FR" baseline="0" dirty="0" err="1" smtClean="0"/>
              <a:t>tri-partite</a:t>
            </a:r>
            <a:r>
              <a:rPr lang="fr-FR" baseline="0" dirty="0" smtClean="0"/>
              <a:t>: CHU-T / CHU </a:t>
            </a:r>
            <a:r>
              <a:rPr lang="fr-FR" baseline="0" dirty="0" err="1" smtClean="0"/>
              <a:t>Fann</a:t>
            </a:r>
            <a:r>
              <a:rPr lang="fr-FR" baseline="0" dirty="0" smtClean="0"/>
              <a:t> / CDE en avril 2019 </a:t>
            </a:r>
            <a:r>
              <a:rPr lang="fr-FR" baseline="0" dirty="0" err="1" smtClean="0"/>
              <a:t>dirrigé</a:t>
            </a:r>
            <a:r>
              <a:rPr lang="fr-FR" baseline="0" dirty="0" smtClean="0"/>
              <a:t> par le Pr </a:t>
            </a:r>
            <a:r>
              <a:rPr lang="fr-FR" baseline="0" dirty="0" err="1" smtClean="0"/>
              <a:t>Ciss</a:t>
            </a:r>
            <a:r>
              <a:rPr lang="fr-FR" baseline="0" dirty="0" smtClean="0"/>
              <a:t> qui a permit la fermeture chirurgicale de 8 cas de PCA.</a:t>
            </a:r>
          </a:p>
          <a:p>
            <a:r>
              <a:rPr lang="fr-FR" baseline="0" dirty="0" smtClean="0"/>
              <a:t>La 2</a:t>
            </a:r>
            <a:r>
              <a:rPr lang="fr-FR" baseline="30000" dirty="0" smtClean="0"/>
              <a:t>ème</a:t>
            </a:r>
            <a:r>
              <a:rPr lang="fr-FR" baseline="0" dirty="0" smtClean="0"/>
              <a:t> date historique c’est le 12 janvier 2021 qui marque le début de la chirurgie à cœur ouvert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congénitale, en plus de la PCA, nous avons fermé chirurgicalement  5 cas de CIA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51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la chirurgie valvulaire, notre</a:t>
            </a:r>
            <a:r>
              <a:rPr lang="fr-FR" baseline="0" dirty="0" smtClean="0"/>
              <a:t> équipe a déjà fait des RVM, une plastie mitrale, une plastie tricuspide et un remplacement valvulaire aortique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13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</a:t>
            </a:r>
            <a:r>
              <a:rPr lang="fr-FR" baseline="0" dirty="0" smtClean="0"/>
              <a:t> la chirurgie péricardique, nous en sommes à 3 cas de décortication pour PCC et un cas de </a:t>
            </a:r>
            <a:r>
              <a:rPr lang="fr-FR" baseline="0" dirty="0" err="1" smtClean="0"/>
              <a:t>péricardectomie</a:t>
            </a:r>
            <a:r>
              <a:rPr lang="fr-FR" baseline="0" dirty="0" smtClean="0"/>
              <a:t> pour kyste pleuro-péricardique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39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Désormais les</a:t>
            </a:r>
            <a:r>
              <a:rPr lang="fr-FR" baseline="0" dirty="0" smtClean="0"/>
              <a:t> gros troncs artériels sont abordés chirurgicalement. Nous pouvons citer comme déjà faites la cure de l’AAA sous rénale, des anévrismes de l’ASC et l’</a:t>
            </a:r>
            <a:r>
              <a:rPr lang="fr-FR" baseline="0" dirty="0" err="1" smtClean="0"/>
              <a:t>endarteriectomie</a:t>
            </a:r>
            <a:r>
              <a:rPr lang="fr-FR" baseline="0" dirty="0" smtClean="0"/>
              <a:t> carotidienne.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 terme de ce bilan et en tenant compte des difficultés rencontrées dans la</a:t>
            </a:r>
            <a:r>
              <a:rPr lang="fr-FR" baseline="0" dirty="0" smtClean="0"/>
              <a:t> mise en place de cette activité, quels sont les défis et quelles sont nos perspectives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02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</a:t>
            </a:r>
            <a:r>
              <a:rPr lang="fr-FR" baseline="0" dirty="0" smtClean="0"/>
              <a:t> pérenniser l’activité, </a:t>
            </a:r>
            <a:r>
              <a:rPr lang="fr-FR" dirty="0" smtClean="0"/>
              <a:t>premier défi</a:t>
            </a:r>
            <a:r>
              <a:rPr lang="fr-FR" baseline="0" dirty="0" smtClean="0"/>
              <a:t> à relever</a:t>
            </a:r>
            <a:r>
              <a:rPr lang="fr-FR" dirty="0" smtClean="0"/>
              <a:t> est</a:t>
            </a:r>
            <a:r>
              <a:rPr lang="fr-FR" baseline="0" dirty="0" smtClean="0"/>
              <a:t> relatif au personnel: 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2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2</a:t>
            </a:r>
            <a:r>
              <a:rPr lang="fr-FR" baseline="30000" dirty="0" smtClean="0"/>
              <a:t>ème</a:t>
            </a:r>
            <a:r>
              <a:rPr lang="fr-FR" dirty="0" smtClean="0"/>
              <a:t> défis est relatif aux infrastructures et à</a:t>
            </a:r>
            <a:r>
              <a:rPr lang="fr-FR" baseline="0" dirty="0" smtClean="0"/>
              <a:t> l’équipement</a:t>
            </a:r>
            <a:r>
              <a:rPr lang="fr-FR" dirty="0" smtClean="0"/>
              <a:t>: en effet, la seule salle d’opération réservée à</a:t>
            </a:r>
            <a:r>
              <a:rPr lang="fr-FR" baseline="0" dirty="0" smtClean="0"/>
              <a:t> la CCV est utilisée par d’autres spécialités, notre seule pompe de CEC de dotation italienne. Notre souhait c’est </a:t>
            </a:r>
            <a:r>
              <a:rPr lang="fr-FR" baseline="0" dirty="0" err="1" smtClean="0"/>
              <a:t>liberer</a:t>
            </a:r>
            <a:r>
              <a:rPr lang="fr-FR" baseline="0" dirty="0" smtClean="0"/>
              <a:t> la salle et </a:t>
            </a:r>
            <a:r>
              <a:rPr lang="fr-FR" baseline="0" dirty="0" err="1" smtClean="0"/>
              <a:t>acquerir</a:t>
            </a:r>
            <a:r>
              <a:rPr lang="fr-FR" baseline="0" dirty="0" smtClean="0"/>
              <a:t> de nouveaux équipements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49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</a:t>
            </a:r>
            <a:r>
              <a:rPr lang="fr-FR" baseline="0" dirty="0" smtClean="0"/>
              <a:t> autre défi, non des moindres, est l’accessibilité financière. A titre d’exemple, le cout moyen d’une opération à cœur fermé au BF est de 1.5 M et de 3 M pour une intervention à cœur ouvert.  Et jusqu’à présent, tous les frais et les consommables ont été </a:t>
            </a:r>
            <a:r>
              <a:rPr lang="fr-FR" baseline="0" smtClean="0"/>
              <a:t>gérés par les 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5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Puis</a:t>
            </a:r>
            <a:r>
              <a:rPr lang="fr-FR" baseline="0" dirty="0" smtClean="0"/>
              <a:t> en 2003, avec le retour du Pr Gilbert </a:t>
            </a:r>
            <a:r>
              <a:rPr lang="fr-FR" baseline="0" dirty="0" err="1" smtClean="0"/>
              <a:t>Bonkoungou</a:t>
            </a:r>
            <a:r>
              <a:rPr lang="fr-FR" baseline="0" dirty="0" smtClean="0"/>
              <a:t> qui a été formé à Grenoble et à Marseille, les activités ont débuté par la chirurgie thoracique et la chirurgie vasculaire périphérique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50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resolution</a:t>
            </a:r>
            <a:r>
              <a:rPr lang="fr-FR" dirty="0" smtClean="0"/>
              <a:t> des </a:t>
            </a:r>
            <a:r>
              <a:rPr lang="fr-FR" dirty="0" err="1" smtClean="0"/>
              <a:t>problemes</a:t>
            </a:r>
            <a:r>
              <a:rPr lang="fr-FR" dirty="0" smtClean="0"/>
              <a:t> passera par un financement des activités et avant tout</a:t>
            </a:r>
            <a:r>
              <a:rPr lang="fr-FR" baseline="0" dirty="0" smtClean="0"/>
              <a:t> par l’Etat burkinabè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38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17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Nos remerciements vont tout d’abord au PF, Chef</a:t>
            </a:r>
            <a:r>
              <a:rPr lang="fr-FR" baseline="0" dirty="0" smtClean="0"/>
              <a:t> de l’Etat qui a personnellement reçu l’équipe lors de la 1</a:t>
            </a:r>
            <a:r>
              <a:rPr lang="fr-FR" baseline="30000" dirty="0" smtClean="0"/>
              <a:t>ère</a:t>
            </a:r>
            <a:r>
              <a:rPr lang="fr-FR" baseline="0" dirty="0" smtClean="0"/>
              <a:t> mission à CO. Puis au MS, qui se </a:t>
            </a:r>
            <a:r>
              <a:rPr lang="fr-FR" baseline="0" dirty="0" err="1" smtClean="0"/>
              <a:t>deplace</a:t>
            </a:r>
            <a:r>
              <a:rPr lang="fr-FR" baseline="0" dirty="0" smtClean="0"/>
              <a:t> au chevet des patients à chaque fois que nous organisons une campagne. Il a décidé de faire de la chirurgie cardiaque une priorité avec un plan de financement publique sur 10 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17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faut spécialement féliciter et applaudir nos Maitres</a:t>
            </a:r>
            <a:r>
              <a:rPr lang="fr-FR" baseline="0" dirty="0" smtClean="0"/>
              <a:t> de la cardiologie qui ont longtemps rêver de voir des cœurs opérés sur place au Burkina et qui se sont battus pour que la CCV soit désormais une réalité au BF</a:t>
            </a:r>
            <a:r>
              <a:rPr lang="fr-FR" baseline="0" dirty="0" smtClean="0"/>
              <a:t>. Et </a:t>
            </a:r>
            <a:r>
              <a:rPr lang="fr-FR" baseline="0" dirty="0" err="1" smtClean="0"/>
              <a:t>biensur</a:t>
            </a:r>
            <a:r>
              <a:rPr lang="fr-FR" baseline="0" dirty="0" smtClean="0"/>
              <a:t> tous les cardiologues du BF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9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Ensuite nous n’oublions pas l’Administration du CHU-T qui a pu </a:t>
            </a:r>
            <a:r>
              <a:rPr lang="fr-FR" dirty="0" err="1" smtClean="0"/>
              <a:t>opérationaliser</a:t>
            </a:r>
            <a:r>
              <a:rPr lang="fr-FR" dirty="0" smtClean="0"/>
              <a:t> le projet,</a:t>
            </a:r>
            <a:r>
              <a:rPr lang="fr-FR" baseline="0" dirty="0" smtClean="0"/>
              <a:t> notamment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22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Mes hommages appuyés au Sénégal , au CHU de </a:t>
            </a:r>
            <a:r>
              <a:rPr lang="fr-FR" dirty="0" err="1" smtClean="0"/>
              <a:t>Fann</a:t>
            </a:r>
            <a:r>
              <a:rPr lang="fr-FR" dirty="0" smtClean="0"/>
              <a:t> et à son chef de service de CTCV et je veux parler du Pr </a:t>
            </a:r>
            <a:r>
              <a:rPr lang="fr-FR" dirty="0" err="1" smtClean="0"/>
              <a:t>Ciss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92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Que dire du Pr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Camilleri</a:t>
            </a:r>
            <a:r>
              <a:rPr lang="fr-FR" baseline="0" dirty="0" smtClean="0"/>
              <a:t> qui préside cette table ronde? Il est tout simplement le père de notre équipe car c’est lui qui a formé nos 2 chirurgiens et toute l’équipe paramédicale. Au delà du Burkina, il a formé la plus part des chirurgiens cardiaques d’Afrique francophone qu’il s’agisse du Sénégal, de la Cote d’Ivoire, du Mali, du Bénin et même au-delà notamment au Mozambique. Votre présence honore la SOCARB et le Burkina. Merci Cher Maitre.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89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3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Cardiologues, MAR, équipe infirmière, personnel de soutien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6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Nous voici à la sommes à la 2</a:t>
            </a:r>
            <a:r>
              <a:rPr lang="fr-FR" baseline="30000" dirty="0" smtClean="0"/>
              <a:t>ème</a:t>
            </a:r>
            <a:r>
              <a:rPr lang="fr-FR" baseline="0" dirty="0" smtClean="0"/>
              <a:t> étape où le ministère de la santé décide d’endosser le projet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 est</a:t>
            </a:r>
            <a:r>
              <a:rPr lang="fr-FR" baseline="0" dirty="0" smtClean="0"/>
              <a:t> ainsi qu’en 2006, le MS a élaboré un avant projet de loi portant sur la création d’une activité de CCV. Mais le site devant l’accueillir posait problème. CHUYO: difficultés infrastructurelles et CHUP-CDG: les adultes seraient exclus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Finalement en 2008, avec le début de la construction de l’HNBC devenu CHU-T, le MS a décidé que ce nouvel hôpital abritera le service. Un comité de pilotage</a:t>
            </a:r>
            <a:r>
              <a:rPr lang="fr-FR" baseline="0" dirty="0" smtClean="0"/>
              <a:t> est mis en place dirigé par Pr </a:t>
            </a:r>
            <a:r>
              <a:rPr lang="fr-FR" baseline="0" dirty="0" err="1" smtClean="0"/>
              <a:t>Zabsonré</a:t>
            </a:r>
            <a:r>
              <a:rPr lang="fr-FR" baseline="0" dirty="0" smtClean="0"/>
              <a:t> qui a demandé au Dr Maurice </a:t>
            </a:r>
            <a:r>
              <a:rPr lang="fr-FR" baseline="0" dirty="0" err="1" smtClean="0"/>
              <a:t>Ilboudo</a:t>
            </a:r>
            <a:r>
              <a:rPr lang="fr-FR" baseline="0" dirty="0" smtClean="0"/>
              <a:t>, 1</a:t>
            </a:r>
            <a:r>
              <a:rPr lang="fr-FR" baseline="30000" dirty="0" smtClean="0"/>
              <a:t>er</a:t>
            </a:r>
            <a:r>
              <a:rPr lang="fr-FR" baseline="0" dirty="0" smtClean="0"/>
              <a:t> chirurgien cardiaque formé à </a:t>
            </a:r>
            <a:r>
              <a:rPr lang="fr-FR" baseline="0" dirty="0" err="1" smtClean="0"/>
              <a:t>Clermond-Ferrand</a:t>
            </a:r>
            <a:r>
              <a:rPr lang="fr-FR" baseline="0" dirty="0" smtClean="0"/>
              <a:t> et à Lyon de l’appuyer dans cette tache.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ainsi que le projet a été transféré au CHU-T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4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un hôpital de 3</a:t>
            </a:r>
            <a:r>
              <a:rPr lang="fr-FR" baseline="30000" dirty="0" smtClean="0"/>
              <a:t>ème</a:t>
            </a:r>
            <a:r>
              <a:rPr lang="fr-FR" dirty="0" smtClean="0"/>
              <a:t> niveau da la pyramide sanitaire du BF inauguré en 2010</a:t>
            </a:r>
            <a:r>
              <a:rPr lang="fr-FR" baseline="0" dirty="0" smtClean="0"/>
              <a:t> et qui devrait à terme compter 600 lits d’hospitalisation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2015, lors de la rédaction du PE 2016-2020, la CCV et la CI ont constitué une priorité de l’</a:t>
            </a:r>
            <a:r>
              <a:rPr lang="fr-FR" dirty="0" err="1" smtClean="0"/>
              <a:t>hopital</a:t>
            </a:r>
            <a:r>
              <a:rPr lang="fr-FR" dirty="0" smtClean="0"/>
              <a:t>.</a:t>
            </a:r>
            <a:r>
              <a:rPr lang="fr-FR" baseline="0" dirty="0" smtClean="0"/>
              <a:t> Un comité hospitalier a été mis en place et s’est </a:t>
            </a:r>
            <a:r>
              <a:rPr lang="fr-FR" baseline="0" dirty="0" err="1" smtClean="0"/>
              <a:t>attellé</a:t>
            </a:r>
            <a:r>
              <a:rPr lang="fr-FR" baseline="0" dirty="0" smtClean="0"/>
              <a:t> à rechercher des partenaires avec qui il a signé des conventions pour la formation des équipes et l’appui technique. On citera </a:t>
            </a:r>
            <a:r>
              <a:rPr lang="fr-FR" baseline="0" dirty="0" err="1" smtClean="0"/>
              <a:t>Clermond</a:t>
            </a:r>
            <a:r>
              <a:rPr lang="fr-FR" baseline="0" dirty="0" smtClean="0"/>
              <a:t> Ferrand sous l’égide du Pr </a:t>
            </a:r>
            <a:r>
              <a:rPr lang="fr-FR" baseline="0" dirty="0" err="1" smtClean="0"/>
              <a:t>Camilleri</a:t>
            </a:r>
            <a:r>
              <a:rPr lang="fr-FR" baseline="0" dirty="0" smtClean="0"/>
              <a:t> , de l’</a:t>
            </a:r>
            <a:r>
              <a:rPr lang="fr-FR" baseline="0" dirty="0" err="1" smtClean="0"/>
              <a:t>hopital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Fann</a:t>
            </a:r>
            <a:r>
              <a:rPr lang="fr-FR" baseline="0" dirty="0" smtClean="0"/>
              <a:t> de Dakar, de 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</a:t>
            </a:r>
            <a:r>
              <a:rPr lang="fr-FR" dirty="0" err="1" smtClean="0"/>
              <a:t>hopital</a:t>
            </a:r>
            <a:r>
              <a:rPr lang="fr-FR" dirty="0" smtClean="0"/>
              <a:t> profitera de ses partenaires pour former l’équipe notamment un 2</a:t>
            </a:r>
            <a:r>
              <a:rPr lang="fr-FR" baseline="30000" dirty="0" smtClean="0"/>
              <a:t>ème</a:t>
            </a:r>
            <a:r>
              <a:rPr lang="fr-FR" dirty="0" smtClean="0"/>
              <a:t> chirurgien,</a:t>
            </a:r>
            <a:r>
              <a:rPr lang="fr-FR" baseline="0" dirty="0" smtClean="0"/>
              <a:t> 2 MAR cardiaques, l’équipe infirmière spécialisée et le tout avec l’appui des cardiologues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414E9-36FF-4372-8621-CD248384A7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3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8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9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1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5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3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3F8F-4D00-4D47-9C33-2D456C61027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F52D-8572-4E76-A857-B139E363E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20888"/>
            <a:ext cx="8640960" cy="1470025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3600" b="1" dirty="0" smtClean="0">
                <a:solidFill>
                  <a:schemeClr val="bg1"/>
                </a:solidFill>
                <a:latin typeface="Arial Black" pitchFamily="34" charset="0"/>
              </a:rPr>
              <a:t>État des lieux de la chirurgie cardiovasculaire au Burkina Faso</a:t>
            </a:r>
            <a:endParaRPr lang="en-US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365104"/>
            <a:ext cx="8496944" cy="175260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r-FR" sz="9600" b="1" dirty="0" smtClean="0">
                <a:solidFill>
                  <a:schemeClr val="tx1"/>
                </a:solidFill>
                <a:latin typeface="Arial Black" pitchFamily="34" charset="0"/>
              </a:rPr>
              <a:t>Dr Adama SAWADOGO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FR" sz="8000" b="1" dirty="0" smtClean="0">
                <a:solidFill>
                  <a:schemeClr val="tx1"/>
                </a:solidFill>
                <a:latin typeface="Arial Black" pitchFamily="34" charset="0"/>
              </a:rPr>
              <a:t>Chirurgie cardio-vasculaire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FR" sz="8000" b="1" dirty="0" smtClean="0">
                <a:solidFill>
                  <a:schemeClr val="tx1"/>
                </a:solidFill>
                <a:latin typeface="Arial Black" pitchFamily="34" charset="0"/>
              </a:rPr>
              <a:t>CHU de </a:t>
            </a:r>
            <a:r>
              <a:rPr lang="fr-FR" sz="8000" b="1" dirty="0" err="1" smtClean="0">
                <a:solidFill>
                  <a:schemeClr val="tx1"/>
                </a:solidFill>
                <a:latin typeface="Arial Black" pitchFamily="34" charset="0"/>
              </a:rPr>
              <a:t>Tengandogo</a:t>
            </a:r>
            <a:r>
              <a:rPr lang="fr-FR" sz="8000" b="1" dirty="0" smtClean="0">
                <a:solidFill>
                  <a:schemeClr val="tx1"/>
                </a:solidFill>
                <a:latin typeface="Arial Black" pitchFamily="34" charset="0"/>
              </a:rPr>
              <a:t>, BURKINA FASO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fr-FR" sz="8000" b="1" dirty="0" smtClean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r-FR" sz="5600" b="1" dirty="0" smtClean="0">
                <a:solidFill>
                  <a:srgbClr val="C00000"/>
                </a:solidFill>
                <a:latin typeface="Arial Black" pitchFamily="34" charset="0"/>
              </a:rPr>
              <a:t>7</a:t>
            </a:r>
            <a:r>
              <a:rPr lang="fr-FR" sz="5600" b="1" baseline="30000" dirty="0" smtClean="0">
                <a:solidFill>
                  <a:srgbClr val="C00000"/>
                </a:solidFill>
                <a:latin typeface="Arial Black" pitchFamily="34" charset="0"/>
              </a:rPr>
              <a:t>èmes </a:t>
            </a:r>
            <a:r>
              <a:rPr lang="fr-FR" sz="5600" b="1" dirty="0" smtClean="0">
                <a:solidFill>
                  <a:srgbClr val="C00000"/>
                </a:solidFill>
                <a:latin typeface="Arial Black" pitchFamily="34" charset="0"/>
              </a:rPr>
              <a:t> Journées Scientifiques de la SOCARB, Bobo </a:t>
            </a:r>
            <a:r>
              <a:rPr lang="fr-FR" sz="5600" b="1" dirty="0" err="1" smtClean="0">
                <a:solidFill>
                  <a:srgbClr val="C00000"/>
                </a:solidFill>
                <a:latin typeface="Arial Black" pitchFamily="34" charset="0"/>
              </a:rPr>
              <a:t>Dioulasso</a:t>
            </a:r>
            <a:r>
              <a:rPr lang="fr-FR" sz="5600" b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fr-FR" sz="5600" b="1" dirty="0" smtClean="0">
                <a:solidFill>
                  <a:srgbClr val="C00000"/>
                </a:solidFill>
                <a:latin typeface="Arial Black" pitchFamily="34" charset="0"/>
              </a:rPr>
              <a:t> 27-29 octobre 2021 </a:t>
            </a:r>
            <a:endParaRPr lang="en-US" sz="5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1500374" cy="14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5771"/>
            <a:ext cx="1811782" cy="132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3. Projet Hospitalier</a:t>
            </a:r>
            <a:endParaRPr lang="en-U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</a:rPr>
              <a:t>3. </a:t>
            </a:r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Projet</a:t>
            </a:r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Hospitalier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</a:rPr>
              <a:t>(1/3) </a:t>
            </a:r>
            <a:endParaRPr lang="en-US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Octobre 2010: inauguration du CHU de </a:t>
            </a:r>
            <a:r>
              <a:rPr lang="fr-FR" sz="2800" b="1" dirty="0" err="1" smtClean="0">
                <a:latin typeface="Arial" pitchFamily="34" charset="0"/>
                <a:cs typeface="Arial" pitchFamily="34" charset="0"/>
              </a:rPr>
              <a:t>Tengandogo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Hôpital de 3è niveau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600 lits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64" y="3789040"/>
            <a:ext cx="5062199" cy="247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4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600" dirty="0">
                <a:solidFill>
                  <a:prstClr val="white"/>
                </a:solidFill>
                <a:latin typeface="Arial Black" pitchFamily="34" charset="0"/>
              </a:rPr>
              <a:t>3. </a:t>
            </a:r>
            <a:r>
              <a:rPr lang="en-US" sz="3600" dirty="0" err="1">
                <a:solidFill>
                  <a:prstClr val="white"/>
                </a:solidFill>
                <a:latin typeface="Arial Black" pitchFamily="34" charset="0"/>
              </a:rPr>
              <a:t>Projet</a:t>
            </a:r>
            <a:r>
              <a:rPr lang="en-US" sz="3600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 Black" pitchFamily="34" charset="0"/>
              </a:rPr>
              <a:t>Hospitalier</a:t>
            </a:r>
            <a:r>
              <a:rPr lang="en-US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 Black" pitchFamily="34" charset="0"/>
              </a:rPr>
              <a:t>(2/3</a:t>
            </a:r>
            <a:r>
              <a:rPr lang="en-US" sz="2000" dirty="0">
                <a:solidFill>
                  <a:prstClr val="white"/>
                </a:solidFill>
                <a:latin typeface="Arial Black" pitchFamily="34" charset="0"/>
              </a:rPr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3000" b="1" dirty="0" smtClean="0"/>
              <a:t> </a:t>
            </a: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2015: Rédaction du Projet d’Etablissement 2016-2020</a:t>
            </a:r>
          </a:p>
          <a:p>
            <a:pPr algn="just"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La CCV et la cardiologie interventionnelle constituent une priorité pour l’hôpital</a:t>
            </a:r>
          </a:p>
          <a:p>
            <a:pPr algn="just"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Mise en place d’un comité hospitalier  </a:t>
            </a:r>
          </a:p>
          <a:p>
            <a:pPr algn="just"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Recherche de partenaires et signature de conventions: </a:t>
            </a:r>
            <a:r>
              <a:rPr lang="fr-FR" sz="2800" b="1" dirty="0" err="1" smtClean="0">
                <a:latin typeface="Arial" pitchFamily="34" charset="0"/>
                <a:cs typeface="Arial" pitchFamily="34" charset="0"/>
              </a:rPr>
              <a:t>Clermond-Ferrand</a:t>
            </a: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fr-FR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Chaine de l’Espoir,</a:t>
            </a:r>
            <a:r>
              <a:rPr lang="fr-FR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Fann</a:t>
            </a:r>
            <a:r>
              <a:rPr lang="fr-FR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 Monaco, Milan, Bruxelles, Marrakech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600" dirty="0">
                <a:solidFill>
                  <a:prstClr val="white"/>
                </a:solidFill>
                <a:latin typeface="Arial Black" pitchFamily="34" charset="0"/>
              </a:rPr>
              <a:t>3. </a:t>
            </a:r>
            <a:r>
              <a:rPr lang="en-US" sz="3600" dirty="0" err="1">
                <a:solidFill>
                  <a:prstClr val="white"/>
                </a:solidFill>
                <a:latin typeface="Arial Black" pitchFamily="34" charset="0"/>
              </a:rPr>
              <a:t>Projet</a:t>
            </a:r>
            <a:r>
              <a:rPr lang="en-US" sz="3600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 Black" pitchFamily="34" charset="0"/>
              </a:rPr>
              <a:t>Hospitalier</a:t>
            </a:r>
            <a:r>
              <a:rPr lang="en-US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Arial Black" pitchFamily="34" charset="0"/>
              </a:rPr>
              <a:t>(3/3</a:t>
            </a:r>
            <a:r>
              <a:rPr lang="en-US" sz="2000" dirty="0">
                <a:solidFill>
                  <a:prstClr val="white"/>
                </a:solidFill>
                <a:latin typeface="Arial Black" pitchFamily="34" charset="0"/>
              </a:rPr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1076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Formation de l’équipe chirurgicale</a:t>
            </a:r>
          </a:p>
          <a:p>
            <a:pPr marL="0" indent="0">
              <a:buNone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r-FR" sz="3000" baseline="30000" dirty="0" smtClean="0">
                <a:latin typeface="Arial" pitchFamily="34" charset="0"/>
                <a:cs typeface="Arial" pitchFamily="34" charset="0"/>
              </a:rPr>
              <a:t>ème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 chirurgien cardiaque  </a:t>
            </a:r>
          </a:p>
          <a:p>
            <a:pPr marL="0" indent="0">
              <a:buNone/>
            </a:pP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2 MAR cardiaques</a:t>
            </a:r>
          </a:p>
          <a:p>
            <a:pPr marL="0" indent="0">
              <a:buNone/>
            </a:pP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Equipe infirmière spécialisée: IBODE, </a:t>
            </a:r>
            <a:r>
              <a:rPr lang="fr-FR" sz="3000" dirty="0" err="1" smtClean="0">
                <a:latin typeface="Arial" pitchFamily="34" charset="0"/>
                <a:cs typeface="Arial" pitchFamily="34" charset="0"/>
              </a:rPr>
              <a:t>perfusioniste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, Réa, hospitalisation, IADE</a:t>
            </a:r>
          </a:p>
          <a:p>
            <a:pPr marL="0" indent="0">
              <a:buNone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Appui des cardiologues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099" name="Picture 3" descr="C:\Users\t\Pictures\101APPLE\FLGM77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19394" r="9864" b="5859"/>
          <a:stretch/>
        </p:blipFill>
        <p:spPr bwMode="auto">
          <a:xfrm>
            <a:off x="4378036" y="1484784"/>
            <a:ext cx="4516582" cy="51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 Black" pitchFamily="34" charset="0"/>
              </a:rPr>
              <a:t>4. Début des activités de chirurgie cardiaque</a:t>
            </a:r>
            <a:endParaRPr lang="en-US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2800" b="1" dirty="0" smtClean="0">
                <a:solidFill>
                  <a:schemeClr val="bg1"/>
                </a:solidFill>
                <a:latin typeface="Arial Black" pitchFamily="34" charset="0"/>
              </a:rPr>
              <a:t>4. Début des activités de chirurgie cardiaque </a:t>
            </a:r>
            <a:r>
              <a:rPr lang="fr-CA" sz="2000" b="1" dirty="0" smtClean="0">
                <a:solidFill>
                  <a:schemeClr val="bg1"/>
                </a:solidFill>
                <a:latin typeface="Arial Black" pitchFamily="34" charset="0"/>
              </a:rPr>
              <a:t>1/5</a:t>
            </a:r>
            <a:endParaRPr lang="en-US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3500" b="1" dirty="0" smtClean="0"/>
              <a:t> </a:t>
            </a: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Première mission</a:t>
            </a: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22-27 avril 2019</a:t>
            </a: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CHU-T / CHNU </a:t>
            </a:r>
            <a:r>
              <a:rPr lang="fr-FR" sz="3000" dirty="0" err="1" smtClean="0">
                <a:latin typeface="Arial" pitchFamily="34" charset="0"/>
                <a:cs typeface="Arial" pitchFamily="34" charset="0"/>
              </a:rPr>
              <a:t>Fann</a:t>
            </a:r>
            <a:r>
              <a:rPr lang="fr-FR" sz="3000" smtClean="0">
                <a:latin typeface="Arial" pitchFamily="34" charset="0"/>
                <a:cs typeface="Arial" pitchFamily="34" charset="0"/>
              </a:rPr>
              <a:t> / CDE</a:t>
            </a: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F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ermeture chirurgicale de 08  PCA (Pr CISS)</a:t>
            </a:r>
          </a:p>
          <a:p>
            <a:pPr marL="0" indent="0">
              <a:buNone/>
            </a:pP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Janvier 2021 </a:t>
            </a:r>
          </a:p>
          <a:p>
            <a:pPr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début des interventions à cœur ouvert</a:t>
            </a:r>
          </a:p>
          <a:p>
            <a:endParaRPr lang="fr-F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2800" b="1" dirty="0" smtClean="0">
                <a:solidFill>
                  <a:prstClr val="white"/>
                </a:solidFill>
                <a:latin typeface="Arial Black" pitchFamily="34" charset="0"/>
              </a:rPr>
              <a:t>4</a:t>
            </a:r>
            <a:r>
              <a:rPr lang="fr-CA" sz="2800" b="1" dirty="0">
                <a:solidFill>
                  <a:prstClr val="white"/>
                </a:solidFill>
                <a:latin typeface="Arial Black" pitchFamily="34" charset="0"/>
              </a:rPr>
              <a:t>. Début des activités de chirurgie cardiaque </a:t>
            </a:r>
            <a:r>
              <a:rPr lang="fr-CA" sz="2000" b="1" dirty="0" smtClean="0">
                <a:solidFill>
                  <a:prstClr val="white"/>
                </a:solidFill>
                <a:latin typeface="Arial Black" pitchFamily="34" charset="0"/>
              </a:rPr>
              <a:t>2/5</a:t>
            </a:r>
            <a:endParaRPr lang="en-US" sz="32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Autres procédures cardiaques réalisées: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Congénitales: Fermeture de CIA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0"/>
          <a:stretch/>
        </p:blipFill>
        <p:spPr bwMode="auto">
          <a:xfrm>
            <a:off x="1331639" y="2708919"/>
            <a:ext cx="3370719" cy="361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b="29806"/>
          <a:stretch/>
        </p:blipFill>
        <p:spPr bwMode="auto">
          <a:xfrm>
            <a:off x="5148064" y="4532167"/>
            <a:ext cx="2749962" cy="18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54587"/>
            <a:ext cx="274996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5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prstClr val="white"/>
                </a:solidFill>
                <a:latin typeface="Arial Black" pitchFamily="34" charset="0"/>
              </a:rPr>
              <a:t>4. Début des activités de chirurgie cardiaque </a:t>
            </a:r>
            <a:r>
              <a:rPr lang="fr-CA" sz="2000" b="1" dirty="0" smtClean="0">
                <a:solidFill>
                  <a:prstClr val="white"/>
                </a:solidFill>
                <a:latin typeface="Arial Black" pitchFamily="34" charset="0"/>
              </a:rPr>
              <a:t>3/5</a:t>
            </a:r>
            <a:endParaRPr lang="en-US" sz="32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Autres procédures cardiaques réalisées: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Valvulopathies rhumatismales: plastie mitrale, RVM, plastie tricuspide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Endocardite: </a:t>
            </a:r>
            <a:r>
              <a:rPr lang="fr-FR" dirty="0" err="1" smtClean="0"/>
              <a:t>RVAo</a:t>
            </a: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46803"/>
            <a:ext cx="3579675" cy="268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5268" b="3234"/>
          <a:stretch/>
        </p:blipFill>
        <p:spPr bwMode="auto">
          <a:xfrm>
            <a:off x="980601" y="3939271"/>
            <a:ext cx="2430269" cy="249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3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2800" b="1" dirty="0" smtClean="0">
                <a:solidFill>
                  <a:prstClr val="white"/>
                </a:solidFill>
                <a:latin typeface="Arial Black" pitchFamily="34" charset="0"/>
              </a:rPr>
              <a:t>4</a:t>
            </a:r>
            <a:r>
              <a:rPr lang="fr-CA" sz="2800" b="1" dirty="0">
                <a:solidFill>
                  <a:prstClr val="white"/>
                </a:solidFill>
                <a:latin typeface="Arial Black" pitchFamily="34" charset="0"/>
              </a:rPr>
              <a:t>. Début des activités de chirurgie cardiaque </a:t>
            </a:r>
            <a:r>
              <a:rPr lang="fr-CA" sz="2000" b="1" dirty="0" smtClean="0">
                <a:solidFill>
                  <a:prstClr val="white"/>
                </a:solidFill>
                <a:latin typeface="Arial Black" pitchFamily="34" charset="0"/>
              </a:rPr>
              <a:t>4/5</a:t>
            </a:r>
            <a:endParaRPr lang="en-US" sz="32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Autres procédures cardiaques réalisées: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smtClean="0">
                <a:latin typeface="Arial" pitchFamily="34" charset="0"/>
                <a:cs typeface="Arial" pitchFamily="34" charset="0"/>
              </a:rPr>
              <a:t>Péricarde: Décortication péricardique (PCC), </a:t>
            </a:r>
            <a:r>
              <a:rPr lang="fr-FR" sz="2400" dirty="0" err="1" smtClean="0">
                <a:latin typeface="Arial" pitchFamily="34" charset="0"/>
                <a:cs typeface="Arial" pitchFamily="34" charset="0"/>
              </a:rPr>
              <a:t>péricardectomie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(kyste pleuro-péricardique)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t\Pictures\102APPLE\MTTK9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8641" r="-1426" b="-12864"/>
          <a:stretch/>
        </p:blipFill>
        <p:spPr bwMode="auto">
          <a:xfrm>
            <a:off x="4283968" y="1988840"/>
            <a:ext cx="206960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\Pictures\102APPLE\WAPV29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27788" r="13098" b="22516"/>
          <a:stretch/>
        </p:blipFill>
        <p:spPr bwMode="auto">
          <a:xfrm rot="10800000">
            <a:off x="6516216" y="1988840"/>
            <a:ext cx="2039355" cy="22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390" r="25502" b="43791"/>
          <a:stretch/>
        </p:blipFill>
        <p:spPr bwMode="auto">
          <a:xfrm rot="10800000">
            <a:off x="4255723" y="4269608"/>
            <a:ext cx="2097846" cy="222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" r="16700" b="7412"/>
          <a:stretch/>
        </p:blipFill>
        <p:spPr bwMode="auto">
          <a:xfrm>
            <a:off x="6516216" y="4269607"/>
            <a:ext cx="2039355" cy="222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CA" sz="2800" b="1" dirty="0" smtClean="0">
                <a:solidFill>
                  <a:prstClr val="white"/>
                </a:solidFill>
                <a:latin typeface="Arial Black" pitchFamily="34" charset="0"/>
              </a:rPr>
              <a:t>4</a:t>
            </a:r>
            <a:r>
              <a:rPr lang="fr-CA" sz="2800" b="1" dirty="0">
                <a:solidFill>
                  <a:prstClr val="white"/>
                </a:solidFill>
                <a:latin typeface="Arial Black" pitchFamily="34" charset="0"/>
              </a:rPr>
              <a:t>. Début des activités de chirurgie cardiaque </a:t>
            </a:r>
            <a:r>
              <a:rPr lang="fr-CA" sz="2000" b="1" dirty="0" smtClean="0">
                <a:solidFill>
                  <a:prstClr val="white"/>
                </a:solidFill>
                <a:latin typeface="Arial Black" pitchFamily="34" charset="0"/>
              </a:rPr>
              <a:t>5/5</a:t>
            </a:r>
            <a:endParaRPr lang="en-US" sz="32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Chirurgie des gros troncs artériels: </a:t>
            </a:r>
          </a:p>
          <a:p>
            <a:pPr marL="0" indent="0">
              <a:buNone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Aorte abdominale</a:t>
            </a:r>
          </a:p>
          <a:p>
            <a:pPr>
              <a:buFont typeface="Wingdings" pitchFamily="2" charset="2"/>
              <a:buChar char="§"/>
            </a:pPr>
            <a:endParaRPr lang="fr-FR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TSA: artère sous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clavière</a:t>
            </a: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fr-FR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TSA: artère carotide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7064" b="10238"/>
          <a:stretch/>
        </p:blipFill>
        <p:spPr bwMode="auto">
          <a:xfrm rot="5400000">
            <a:off x="4127477" y="2001315"/>
            <a:ext cx="2525005" cy="206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2" t="39979" r="15354" b="34388"/>
          <a:stretch/>
        </p:blipFill>
        <p:spPr bwMode="auto">
          <a:xfrm rot="16200000">
            <a:off x="6300195" y="2132856"/>
            <a:ext cx="2592287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t\Pictures\101APPLE\EUZY29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r="9656"/>
          <a:stretch/>
        </p:blipFill>
        <p:spPr bwMode="auto">
          <a:xfrm rot="5400000">
            <a:off x="4298143" y="4411353"/>
            <a:ext cx="2233848" cy="21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\Pictures\101APPLE\SCPW41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14934"/>
          <a:stretch/>
        </p:blipFill>
        <p:spPr bwMode="auto">
          <a:xfrm rot="5400000">
            <a:off x="6423838" y="4601498"/>
            <a:ext cx="2222263" cy="17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7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Arial Black" pitchFamily="34" charset="0"/>
              </a:rPr>
              <a:t>Plan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Introduction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1. Conception du projet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2. Projet ministériel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3. Projet hospitalier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4. Début de l’activité chirurgicale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5. Défis et perspectives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6. Hommage aux acteurs clés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CA" sz="2800" dirty="0" smtClean="0">
                <a:latin typeface="Arial Black" pitchFamily="34" charset="0"/>
              </a:rPr>
              <a:t>Conclusion </a:t>
            </a:r>
            <a:endParaRPr lang="en-US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 Black" pitchFamily="34" charset="0"/>
              </a:rPr>
              <a:t>5. Défis et perspectives</a:t>
            </a:r>
            <a:endParaRPr lang="en-US" sz="3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5.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Defis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et perspectives </a:t>
            </a:r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</a:rPr>
              <a:t>(1/4)</a:t>
            </a:r>
            <a:endParaRPr lang="en-US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Personnel de l’équipe chirurgicale</a:t>
            </a:r>
          </a:p>
          <a:p>
            <a:pPr algn="just">
              <a:buFont typeface="Wingdings" pitchFamily="2" charset="2"/>
              <a:buChar char="§"/>
            </a:pP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Chirurgiens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: pas d’école sur place, nécessité de bourse</a:t>
            </a:r>
          </a:p>
          <a:p>
            <a:pPr algn="just">
              <a:buFont typeface="Wingdings" pitchFamily="2" charset="2"/>
              <a:buChar char="§"/>
            </a:pP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Cardiologues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: existence du DES sur place est un atout</a:t>
            </a:r>
          </a:p>
          <a:p>
            <a:pPr algn="just">
              <a:buFont typeface="Wingdings" pitchFamily="2" charset="2"/>
              <a:buChar char="§"/>
            </a:pP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Médecins anesthésistes 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: nécessité de former plus pour une réa CCV autonome</a:t>
            </a:r>
          </a:p>
          <a:p>
            <a:pPr algn="just">
              <a:buFont typeface="Wingdings" pitchFamily="2" charset="2"/>
              <a:buChar char="§"/>
            </a:pPr>
            <a:r>
              <a:rPr lang="fr-FR" sz="3000" b="1" dirty="0" err="1" smtClean="0">
                <a:latin typeface="Arial" pitchFamily="34" charset="0"/>
                <a:cs typeface="Arial" pitchFamily="34" charset="0"/>
              </a:rPr>
              <a:t>Perfusioniste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: attente de l’ouverture d’un 2</a:t>
            </a:r>
            <a:r>
              <a:rPr lang="fr-FR" sz="3000" baseline="30000" dirty="0" smtClean="0">
                <a:latin typeface="Arial" pitchFamily="34" charset="0"/>
                <a:cs typeface="Arial" pitchFamily="34" charset="0"/>
              </a:rPr>
              <a:t>ème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poste</a:t>
            </a: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Équipe infirmière</a:t>
            </a:r>
            <a:r>
              <a:rPr lang="fr-FR" sz="3000" dirty="0" smtClean="0">
                <a:latin typeface="Arial" pitchFamily="34" charset="0"/>
                <a:cs typeface="Arial" pitchFamily="34" charset="0"/>
              </a:rPr>
              <a:t>: doubler les postes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Arial Black" pitchFamily="34" charset="0"/>
              </a:rPr>
              <a:t>5. </a:t>
            </a:r>
            <a:r>
              <a:rPr lang="en-US" sz="3200" dirty="0" err="1" smtClean="0">
                <a:solidFill>
                  <a:prstClr val="white"/>
                </a:solidFill>
                <a:latin typeface="Arial Black" pitchFamily="34" charset="0"/>
              </a:rPr>
              <a:t>Defis</a:t>
            </a:r>
            <a:r>
              <a:rPr lang="en-US" sz="3200" dirty="0" smtClean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Arial Black" pitchFamily="34" charset="0"/>
              </a:rPr>
              <a:t>et perspectives </a:t>
            </a:r>
            <a:r>
              <a:rPr lang="en-US" sz="2000" dirty="0" smtClean="0">
                <a:solidFill>
                  <a:prstClr val="white"/>
                </a:solidFill>
                <a:latin typeface="Arial Black" pitchFamily="34" charset="0"/>
              </a:rPr>
              <a:t>(2/4</a:t>
            </a:r>
            <a:r>
              <a:rPr lang="en-US" sz="2000" dirty="0">
                <a:solidFill>
                  <a:prstClr val="white"/>
                </a:solidFill>
                <a:latin typeface="Arial Black" pitchFamily="34" charset="0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Infrastructures et équipements 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1 salle d’opération dédiée à la CCV mais partagée avec d’autres spécialités chirurgicales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Arial" pitchFamily="34" charset="0"/>
                <a:cs typeface="Arial" pitchFamily="34" charset="0"/>
              </a:rPr>
              <a:t>1 pompe de CEC SORIN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S3</a:t>
            </a:r>
          </a:p>
          <a:p>
            <a:pPr>
              <a:buFont typeface="Wingdings" pitchFamily="2" charset="2"/>
              <a:buChar char="§"/>
            </a:pPr>
            <a:r>
              <a:rPr lang="fr-FR" dirty="0">
                <a:latin typeface="Arial" pitchFamily="34" charset="0"/>
                <a:cs typeface="Arial" pitchFamily="34" charset="0"/>
              </a:rPr>
              <a:t>S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eul centre publique de CTCV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pic>
        <p:nvPicPr>
          <p:cNvPr id="1027" name="Picture 3" descr="C:\Users\t\Desktop\CHU-T\Photos Aout 2018\IMG_2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68" y="1544510"/>
            <a:ext cx="3803915" cy="25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03" y="4221088"/>
            <a:ext cx="3630943" cy="234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4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Arial Black" pitchFamily="34" charset="0"/>
              </a:rPr>
              <a:t>5. </a:t>
            </a:r>
            <a:r>
              <a:rPr lang="en-US" sz="3200" dirty="0" err="1" smtClean="0">
                <a:solidFill>
                  <a:prstClr val="white"/>
                </a:solidFill>
                <a:latin typeface="Arial Black" pitchFamily="34" charset="0"/>
              </a:rPr>
              <a:t>Defis</a:t>
            </a:r>
            <a:r>
              <a:rPr lang="en-US" sz="3200" dirty="0" smtClean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Arial Black" pitchFamily="34" charset="0"/>
              </a:rPr>
              <a:t>et perspectives </a:t>
            </a:r>
            <a:r>
              <a:rPr lang="en-US" sz="2000" dirty="0" smtClean="0">
                <a:solidFill>
                  <a:prstClr val="white"/>
                </a:solidFill>
                <a:latin typeface="Arial Black" pitchFamily="34" charset="0"/>
              </a:rPr>
              <a:t>(3/4)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b="1" dirty="0" smtClean="0">
                <a:latin typeface="Arial" pitchFamily="34" charset="0"/>
                <a:cs typeface="Arial" pitchFamily="34" charset="0"/>
              </a:rPr>
              <a:t> Economiques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Couts moyens: CF=1,500,000 FCFA (2,600$) et CO=3,000,000 FCA (5000$)</a:t>
            </a:r>
          </a:p>
          <a:p>
            <a:pPr marL="0" indent="0">
              <a:buNone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Jusqu’à présent, tous les frais ont été pris en charge par des ONG</a:t>
            </a:r>
          </a:p>
          <a:p>
            <a:pPr marL="0" indent="0">
              <a:buNone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Défi: comment rendre le cout accessible aux plus démunis?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51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Arial Black" pitchFamily="34" charset="0"/>
              </a:rPr>
              <a:t>5. </a:t>
            </a:r>
            <a:r>
              <a:rPr lang="en-US" sz="3200" dirty="0" err="1" smtClean="0">
                <a:solidFill>
                  <a:prstClr val="white"/>
                </a:solidFill>
                <a:latin typeface="Arial Black" pitchFamily="34" charset="0"/>
              </a:rPr>
              <a:t>Defis</a:t>
            </a:r>
            <a:r>
              <a:rPr lang="en-US" sz="3200" dirty="0" smtClean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Arial Black" pitchFamily="34" charset="0"/>
              </a:rPr>
              <a:t>et perspectives </a:t>
            </a:r>
            <a:r>
              <a:rPr lang="en-US" sz="2000" dirty="0" smtClean="0">
                <a:solidFill>
                  <a:prstClr val="white"/>
                </a:solidFill>
                <a:latin typeface="Arial Black" pitchFamily="34" charset="0"/>
              </a:rPr>
              <a:t>(4/4</a:t>
            </a:r>
            <a:r>
              <a:rPr lang="en-US" sz="2000" dirty="0">
                <a:solidFill>
                  <a:prstClr val="white"/>
                </a:solidFill>
                <a:latin typeface="Arial Black" pitchFamily="34" charset="0"/>
              </a:rPr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3500" b="1" dirty="0" smtClean="0"/>
              <a:t> Financement  des activités</a:t>
            </a:r>
            <a:endParaRPr lang="fr-FR" dirty="0" smtClean="0"/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Etat burkinabè: AMU, extension gratuité à la CCV, inclusion PNDS 2021-2030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Partenariats 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Conventions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Mecenat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Parrainages</a:t>
            </a:r>
          </a:p>
          <a:p>
            <a:pPr>
              <a:buBlip>
                <a:blip r:embed="rId3"/>
              </a:buBlip>
            </a:pPr>
            <a:r>
              <a:rPr lang="fr-F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Volonté politique d’accompagner le processus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600" b="1" dirty="0" smtClean="0">
                <a:solidFill>
                  <a:schemeClr val="bg1"/>
                </a:solidFill>
                <a:latin typeface="Arial Black" pitchFamily="34" charset="0"/>
              </a:rPr>
              <a:t>6. </a:t>
            </a:r>
            <a:r>
              <a:rPr lang="fr-CA" sz="3600" b="1" dirty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rPr>
              <a:t>Hommage aux acteurs clés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endParaRPr lang="fr-FR" dirty="0" smtClean="0"/>
          </a:p>
          <a:p>
            <a:pPr>
              <a:buFont typeface="Wingdings" pitchFamily="2" charset="2"/>
              <a:buChar char="q"/>
            </a:pPr>
            <a:endParaRPr lang="fr-FR" dirty="0"/>
          </a:p>
          <a:p>
            <a:pPr marL="0" indent="0" algn="ctr">
              <a:buNone/>
            </a:pPr>
            <a:r>
              <a:rPr lang="fr-FR" sz="3200" dirty="0" smtClean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8866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Arial Black" pitchFamily="34" charset="0"/>
              </a:rPr>
              <a:t>6. </a:t>
            </a:r>
            <a:r>
              <a:rPr lang="fr-CA" sz="3200" b="1" dirty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rPr>
              <a:t>Hommage aux acteurs clés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Autorités politiques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endParaRPr lang="fr-FR" dirty="0" smtClean="0"/>
          </a:p>
          <a:p>
            <a:pPr>
              <a:buFont typeface="Wingdings" pitchFamily="2" charset="2"/>
              <a:buChar char="q"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 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" y="2408668"/>
            <a:ext cx="4067650" cy="296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08669"/>
            <a:ext cx="4032448" cy="296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2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200" b="1" dirty="0">
                <a:solidFill>
                  <a:prstClr val="white"/>
                </a:solidFill>
                <a:latin typeface="Arial Black" pitchFamily="34" charset="0"/>
              </a:rPr>
              <a:t>6. </a:t>
            </a:r>
            <a:r>
              <a:rPr lang="fr-CA" sz="3200" b="1" dirty="0">
                <a:solidFill>
                  <a:prstClr val="white"/>
                </a:solidFill>
                <a:latin typeface="Arial Black" pitchFamily="34" charset="0"/>
              </a:rPr>
              <a:t>Hommage aux acteurs clés</a:t>
            </a:r>
            <a:endParaRPr lang="fr-CA" sz="36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b="1" dirty="0" smtClean="0">
                <a:latin typeface="Arial" pitchFamily="34" charset="0"/>
                <a:cs typeface="Arial" pitchFamily="34" charset="0"/>
              </a:rPr>
              <a:t>Maitres de la cardiologie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2" t="101365" r="54932" b="-43789"/>
          <a:stretch/>
        </p:blipFill>
        <p:spPr bwMode="auto">
          <a:xfrm>
            <a:off x="1356701" y="7550726"/>
            <a:ext cx="3617081" cy="38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57774" r="56553" b="21364"/>
          <a:stretch/>
        </p:blipFill>
        <p:spPr bwMode="auto">
          <a:xfrm>
            <a:off x="5796136" y="2352184"/>
            <a:ext cx="2016224" cy="179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3" r="45969" b="5358"/>
          <a:stretch/>
        </p:blipFill>
        <p:spPr bwMode="auto">
          <a:xfrm>
            <a:off x="5751698" y="4425260"/>
            <a:ext cx="2048830" cy="198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59223" r="48692" b="5474"/>
          <a:stretch/>
        </p:blipFill>
        <p:spPr bwMode="auto">
          <a:xfrm>
            <a:off x="3563888" y="2310136"/>
            <a:ext cx="1832845" cy="196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57060" r="50457" b="4747"/>
          <a:stretch/>
        </p:blipFill>
        <p:spPr bwMode="auto">
          <a:xfrm>
            <a:off x="3545515" y="4459478"/>
            <a:ext cx="1851218" cy="21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0" r="49376" b="5303"/>
          <a:stretch/>
        </p:blipFill>
        <p:spPr bwMode="auto">
          <a:xfrm>
            <a:off x="804079" y="4581128"/>
            <a:ext cx="1944215" cy="20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1" r="32230" b="36111"/>
          <a:stretch/>
        </p:blipFill>
        <p:spPr bwMode="auto">
          <a:xfrm>
            <a:off x="804079" y="2315997"/>
            <a:ext cx="2280272" cy="20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4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200" b="1" dirty="0">
                <a:solidFill>
                  <a:prstClr val="white"/>
                </a:solidFill>
                <a:latin typeface="Arial Black" pitchFamily="34" charset="0"/>
              </a:rPr>
              <a:t>6. </a:t>
            </a:r>
            <a:r>
              <a:rPr lang="fr-CA" sz="3200" b="1" dirty="0">
                <a:solidFill>
                  <a:prstClr val="white"/>
                </a:solidFill>
                <a:latin typeface="Arial Black" pitchFamily="34" charset="0"/>
              </a:rPr>
              <a:t>Hommage aux acteurs clés</a:t>
            </a:r>
            <a:endParaRPr lang="fr-CA" sz="36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Administration du CHU-T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5368" r="50000" b="34862"/>
          <a:stretch/>
        </p:blipFill>
        <p:spPr bwMode="auto">
          <a:xfrm>
            <a:off x="5868144" y="2597483"/>
            <a:ext cx="2563682" cy="259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15469" r="59800" b="37460"/>
          <a:stretch/>
        </p:blipFill>
        <p:spPr bwMode="auto">
          <a:xfrm>
            <a:off x="395536" y="2545361"/>
            <a:ext cx="2452254" cy="259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57743" r="71730" b="8925"/>
          <a:stretch/>
        </p:blipFill>
        <p:spPr bwMode="auto">
          <a:xfrm rot="5400000">
            <a:off x="3062801" y="2534906"/>
            <a:ext cx="265835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4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200" b="1" dirty="0">
                <a:solidFill>
                  <a:prstClr val="white"/>
                </a:solidFill>
                <a:latin typeface="Arial Black" pitchFamily="34" charset="0"/>
              </a:rPr>
              <a:t>6. </a:t>
            </a:r>
            <a:r>
              <a:rPr lang="fr-CA" sz="3200" b="1" dirty="0">
                <a:solidFill>
                  <a:prstClr val="white"/>
                </a:solidFill>
                <a:latin typeface="Arial Black" pitchFamily="34" charset="0"/>
              </a:rPr>
              <a:t>Hommage aux acteurs clés</a:t>
            </a:r>
            <a:endParaRPr lang="fr-CA" sz="36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CHNU de </a:t>
            </a:r>
            <a:r>
              <a:rPr lang="fr-FR" sz="2800" b="1" dirty="0" err="1" smtClean="0">
                <a:latin typeface="Arial" pitchFamily="34" charset="0"/>
                <a:cs typeface="Arial" pitchFamily="34" charset="0"/>
              </a:rPr>
              <a:t>Fann</a:t>
            </a: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, Dakar, Sénégal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01963"/>
            <a:ext cx="6400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3810001" cy="253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17540"/>
          <a:stretch/>
        </p:blipFill>
        <p:spPr bwMode="auto">
          <a:xfrm>
            <a:off x="4860032" y="2420888"/>
            <a:ext cx="3109913" cy="253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5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Arial Black" pitchFamily="34" charset="0"/>
              </a:rPr>
              <a:t>Introduction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</a:pPr>
            <a:r>
              <a:rPr lang="fr-FR" sz="2400" dirty="0" smtClean="0">
                <a:latin typeface="Arial" pitchFamily="34" charset="0"/>
                <a:cs typeface="Arial" pitchFamily="34" charset="0"/>
              </a:rPr>
              <a:t>Afrique sub-saharienne: présence endémique du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RAA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 et diagnostic tardif des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cardiopathies congénitales</a:t>
            </a:r>
          </a:p>
          <a:p>
            <a:pPr marL="0" indent="0" algn="just">
              <a:buNone/>
            </a:pP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Traitement chirurgical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: nécessaire dans certaines situations mais est soit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absent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inaccessible</a:t>
            </a:r>
          </a:p>
          <a:p>
            <a:pPr marL="0" indent="0" algn="just">
              <a:buNone/>
            </a:pP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Patients évacués 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en Europe ou au Maghreb</a:t>
            </a:r>
          </a:p>
          <a:p>
            <a:pPr algn="just">
              <a:buFont typeface="Wingdings" pitchFamily="2" charset="2"/>
              <a:buChar char="§"/>
            </a:pP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hirurgie cardiaque sur place = défi !!!</a:t>
            </a:r>
          </a:p>
          <a:p>
            <a:pPr algn="just">
              <a:buFont typeface="Wingdings" pitchFamily="2" charset="2"/>
              <a:buChar char="§"/>
            </a:pPr>
            <a:endParaRPr lang="fr-FR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400" dirty="0" smtClean="0">
                <a:latin typeface="Arial" pitchFamily="34" charset="0"/>
                <a:cs typeface="Arial" pitchFamily="34" charset="0"/>
              </a:rPr>
              <a:t>But: retracer l’historique de la CCV au Burkina Faso, analyser les défis et perspectives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200" b="1" dirty="0">
                <a:solidFill>
                  <a:prstClr val="white"/>
                </a:solidFill>
                <a:latin typeface="Arial Black" pitchFamily="34" charset="0"/>
              </a:rPr>
              <a:t>6. </a:t>
            </a:r>
            <a:r>
              <a:rPr lang="fr-CA" sz="3200" b="1" dirty="0">
                <a:solidFill>
                  <a:prstClr val="white"/>
                </a:solidFill>
                <a:latin typeface="Arial Black" pitchFamily="34" charset="0"/>
              </a:rPr>
              <a:t>Hommage aux acteurs clés</a:t>
            </a:r>
            <a:endParaRPr lang="fr-CA" sz="36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dirty="0" smtClean="0"/>
              <a:t>CHU de Clermont – Ferrand: Pr L. </a:t>
            </a:r>
            <a:r>
              <a:rPr lang="fr-FR" dirty="0" err="1" smtClean="0"/>
              <a:t>Camilleri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01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33012" r="5959" b="33977"/>
          <a:stretch/>
        </p:blipFill>
        <p:spPr bwMode="auto">
          <a:xfrm>
            <a:off x="4139952" y="2636912"/>
            <a:ext cx="2823405" cy="201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5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endParaRPr lang="fr-CA" sz="36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Partenaires techniques et financiers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3074" name="Picture 2" descr="C:\Users\t\Pictures\101APPLE\IMG_E17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12227" r="9917" b="12519"/>
          <a:stretch/>
        </p:blipFill>
        <p:spPr bwMode="auto">
          <a:xfrm>
            <a:off x="971600" y="5092276"/>
            <a:ext cx="1512168" cy="12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\Pictures\101APPLE\IMG_E1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b="16809"/>
          <a:stretch/>
        </p:blipFill>
        <p:spPr bwMode="auto">
          <a:xfrm>
            <a:off x="3059832" y="4869160"/>
            <a:ext cx="2213264" cy="13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78"/>
          <a:stretch/>
        </p:blipFill>
        <p:spPr bwMode="auto">
          <a:xfrm>
            <a:off x="5868144" y="5181221"/>
            <a:ext cx="1800225" cy="101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r="12511"/>
          <a:stretch/>
        </p:blipFill>
        <p:spPr bwMode="auto">
          <a:xfrm>
            <a:off x="831273" y="2420888"/>
            <a:ext cx="1925782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85" y="2371725"/>
            <a:ext cx="21621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7011" r="14786" b="4762"/>
          <a:stretch/>
        </p:blipFill>
        <p:spPr bwMode="auto">
          <a:xfrm>
            <a:off x="5652120" y="2393754"/>
            <a:ext cx="3048001" cy="209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77" y="404664"/>
            <a:ext cx="7138987" cy="85407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19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Arial Black" pitchFamily="34" charset="0"/>
              </a:rPr>
              <a:t>6. </a:t>
            </a:r>
            <a:r>
              <a:rPr lang="fr-CA" sz="3200" b="1" dirty="0">
                <a:solidFill>
                  <a:schemeClr val="bg1"/>
                </a:solidFill>
                <a:latin typeface="Arial Black" pitchFamily="34" charset="0"/>
                <a:ea typeface="+mn-ea"/>
                <a:cs typeface="+mn-cs"/>
              </a:rPr>
              <a:t>Hommage aux acteurs clés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b="1" dirty="0" smtClean="0"/>
              <a:t> Equipe médico-chirurgicale du CHU-T</a:t>
            </a:r>
          </a:p>
          <a:p>
            <a:pPr marL="0" indent="0">
              <a:buNone/>
            </a:pPr>
            <a:endParaRPr lang="fr-FR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981460" cy="352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CONCLUSION</a:t>
            </a:r>
            <a:endParaRPr lang="en-U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La chirurgie cardiaque a enfin commencé au Burkina Faso malgré les difficultés qui ont jalonné sa mise en place</a:t>
            </a:r>
          </a:p>
          <a:p>
            <a:pPr algn="just">
              <a:buFont typeface="Wingdings" pitchFamily="2" charset="2"/>
              <a:buChar char="§"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Triple soulagement: médecins, patients et Etat</a:t>
            </a:r>
          </a:p>
          <a:p>
            <a:pPr algn="just">
              <a:buFont typeface="Wingdings" pitchFamily="2" charset="2"/>
              <a:buChar char="§"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Deux principaux défis: poursuivre la formation du personnel et pérenniser une activité accessible aux patients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Arial Black" pitchFamily="34" charset="0"/>
              </a:rPr>
              <a:t>Merci !!!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766936" cy="383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0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 Black" pitchFamily="34" charset="0"/>
              </a:rPr>
              <a:t>1. Conception du projet</a:t>
            </a:r>
            <a:endParaRPr lang="en-US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1. Conception </a:t>
            </a:r>
            <a:r>
              <a:rPr lang="fr-FR" sz="3600" dirty="0">
                <a:solidFill>
                  <a:schemeClr val="bg1"/>
                </a:solidFill>
                <a:latin typeface="Arial Black" pitchFamily="34" charset="0"/>
              </a:rPr>
              <a:t>du </a:t>
            </a:r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projet </a:t>
            </a:r>
            <a:r>
              <a:rPr lang="fr-FR" sz="2000" dirty="0" smtClean="0">
                <a:solidFill>
                  <a:schemeClr val="bg1"/>
                </a:solidFill>
                <a:latin typeface="Arial Black" pitchFamily="34" charset="0"/>
              </a:rPr>
              <a:t>(</a:t>
            </a:r>
            <a:r>
              <a:rPr lang="fr-FR" sz="2000" dirty="0">
                <a:solidFill>
                  <a:schemeClr val="bg1"/>
                </a:solidFill>
                <a:latin typeface="Arial Black" pitchFamily="34" charset="0"/>
              </a:rPr>
              <a:t>1</a:t>
            </a:r>
            <a:r>
              <a:rPr lang="fr-FR" sz="2000" dirty="0" smtClean="0">
                <a:solidFill>
                  <a:schemeClr val="bg1"/>
                </a:solidFill>
                <a:latin typeface="Arial Black" pitchFamily="34" charset="0"/>
              </a:rPr>
              <a:t>/2) </a:t>
            </a:r>
            <a:endParaRPr lang="en-US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853136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fr-FR" sz="3600" b="1" dirty="0" smtClean="0"/>
              <a:t> </a:t>
            </a:r>
            <a:r>
              <a:rPr lang="fr-FR" sz="3000" b="1" dirty="0" smtClean="0">
                <a:latin typeface="Arial Black" pitchFamily="34" charset="0"/>
              </a:rPr>
              <a:t>Années </a:t>
            </a:r>
            <a:r>
              <a:rPr lang="fr-FR" sz="3000" b="1" dirty="0" smtClean="0">
                <a:latin typeface="Arial Black" pitchFamily="34" charset="0"/>
                <a:cs typeface="Arial" pitchFamily="34" charset="0"/>
              </a:rPr>
              <a:t>2000: plaidoyer des cardiologues (Equipe du Pr ZABSONRE)</a:t>
            </a:r>
          </a:p>
          <a:p>
            <a:pPr marL="0" indent="0" algn="just">
              <a:buNone/>
            </a:pPr>
            <a:endParaRPr lang="fr-FR" sz="3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Nécessité de former plus de cardiologues</a:t>
            </a:r>
          </a:p>
          <a:p>
            <a:pPr algn="just">
              <a:buFont typeface="Wingdings" pitchFamily="2" charset="2"/>
              <a:buChar char="§"/>
            </a:pP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Nécessité d’équiper le service de cardiologie</a:t>
            </a:r>
          </a:p>
          <a:p>
            <a:pPr algn="just">
              <a:buFont typeface="Wingdings" pitchFamily="2" charset="2"/>
              <a:buChar char="§"/>
            </a:pPr>
            <a:endParaRPr lang="fr-FR" sz="3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3000" dirty="0" smtClean="0">
                <a:latin typeface="Arial" pitchFamily="34" charset="0"/>
                <a:cs typeface="Arial" pitchFamily="34" charset="0"/>
              </a:rPr>
              <a:t>Nécessité de mettre  en place un service de chirurgie cardio-vasculaire 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3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fr-FR" sz="3600" dirty="0">
                <a:solidFill>
                  <a:prstClr val="white"/>
                </a:solidFill>
                <a:latin typeface="Arial Black" pitchFamily="34" charset="0"/>
              </a:rPr>
              <a:t>1. Conception du projet </a:t>
            </a:r>
            <a:r>
              <a:rPr lang="fr-FR" sz="2000" dirty="0" smtClean="0">
                <a:solidFill>
                  <a:prstClr val="white"/>
                </a:solidFill>
                <a:latin typeface="Arial Black" pitchFamily="34" charset="0"/>
              </a:rPr>
              <a:t>(2/2</a:t>
            </a:r>
            <a:r>
              <a:rPr lang="fr-FR" sz="2000" dirty="0">
                <a:solidFill>
                  <a:prstClr val="white"/>
                </a:solidFill>
                <a:latin typeface="Arial Black" pitchFamily="34" charset="0"/>
              </a:rPr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FR" sz="3000" b="1" dirty="0" smtClean="0">
                <a:latin typeface="Arial" pitchFamily="34" charset="0"/>
                <a:cs typeface="Arial" pitchFamily="34" charset="0"/>
              </a:rPr>
              <a:t>2003-2004: début des activités de CTCV</a:t>
            </a:r>
          </a:p>
          <a:p>
            <a:endParaRPr lang="fr-FR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Chirurgie Thoracique</a:t>
            </a:r>
          </a:p>
          <a:p>
            <a:pPr>
              <a:buFont typeface="Wingdings" pitchFamily="2" charset="2"/>
              <a:buChar char="§"/>
            </a:pPr>
            <a:endParaRPr lang="fr-FR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Chirurgie Vasculaire</a:t>
            </a:r>
            <a:endParaRPr lang="fr-FR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Pr Gilbert BONKOUNGOU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77" y="2276872"/>
            <a:ext cx="33100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3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Arial Black" pitchFamily="34" charset="0"/>
              </a:rPr>
              <a:t>2. Projet ministériel</a:t>
            </a:r>
            <a:endParaRPr lang="en-US" sz="4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Arial Black" pitchFamily="34" charset="0"/>
              </a:rPr>
              <a:t>2. Projet ministériel </a:t>
            </a:r>
            <a:r>
              <a:rPr lang="fr-FR" sz="2400" dirty="0" smtClean="0">
                <a:solidFill>
                  <a:schemeClr val="bg1"/>
                </a:solidFill>
                <a:latin typeface="Arial Black" pitchFamily="34" charset="0"/>
              </a:rPr>
              <a:t>(1/2) 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fr-FR" sz="3600" b="1" dirty="0" smtClean="0"/>
              <a:t> </a:t>
            </a:r>
            <a:r>
              <a:rPr lang="fr-FR" sz="3600" b="1" dirty="0" smtClean="0">
                <a:latin typeface="Arial" pitchFamily="34" charset="0"/>
                <a:cs typeface="Arial" pitchFamily="34" charset="0"/>
              </a:rPr>
              <a:t>2006: Avant-projet ministériel</a:t>
            </a:r>
          </a:p>
          <a:p>
            <a:pPr marL="0" indent="0">
              <a:buNone/>
            </a:pPr>
            <a:endParaRPr lang="fr-FR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Sous l’égide du Ministère de la Santé</a:t>
            </a:r>
          </a:p>
          <a:p>
            <a:pPr marL="0" indent="0">
              <a:buNone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Avant-projet de création d’une activité de CCV</a:t>
            </a:r>
          </a:p>
          <a:p>
            <a:pPr marL="0" indent="0">
              <a:buNone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Problème de site hospitalier:</a:t>
            </a:r>
          </a:p>
          <a:p>
            <a:pPr marL="0" indent="0">
              <a:buNone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  - CHU Yalgado OUEDRAOGO?</a:t>
            </a:r>
          </a:p>
          <a:p>
            <a:pPr marL="0" indent="0">
              <a:buNone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  - CHU Pédiatrique Charles de Gaule?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fr-FR" sz="3600" dirty="0">
                <a:solidFill>
                  <a:prstClr val="white"/>
                </a:solidFill>
                <a:latin typeface="Arial Black" pitchFamily="34" charset="0"/>
              </a:rPr>
              <a:t>2. Projet ministériel </a:t>
            </a:r>
            <a:r>
              <a:rPr lang="fr-FR" sz="2400" dirty="0" smtClean="0">
                <a:solidFill>
                  <a:prstClr val="white"/>
                </a:solidFill>
                <a:latin typeface="Arial Black" pitchFamily="34" charset="0"/>
              </a:rPr>
              <a:t>(2/2</a:t>
            </a:r>
            <a:r>
              <a:rPr lang="fr-FR" sz="2400" dirty="0">
                <a:solidFill>
                  <a:prstClr val="white"/>
                </a:solidFill>
                <a:latin typeface="Arial Black" pitchFamily="34" charset="0"/>
              </a:rPr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fr-FR" dirty="0" smtClean="0"/>
              <a:t> </a:t>
            </a: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2008: début de construction du CHU de </a:t>
            </a:r>
            <a:r>
              <a:rPr lang="fr-FR" sz="2800" b="1" dirty="0" err="1" smtClean="0">
                <a:latin typeface="Arial" pitchFamily="34" charset="0"/>
                <a:cs typeface="Arial" pitchFamily="34" charset="0"/>
              </a:rPr>
              <a:t>Tengandogo</a:t>
            </a:r>
            <a:r>
              <a:rPr lang="fr-FR" sz="2800" b="1" dirty="0" smtClean="0">
                <a:latin typeface="Arial" pitchFamily="34" charset="0"/>
                <a:cs typeface="Arial" pitchFamily="34" charset="0"/>
              </a:rPr>
              <a:t> (Ex HNBC)</a:t>
            </a:r>
            <a:endParaRPr lang="fr-FR" sz="3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2400" dirty="0" smtClean="0">
                <a:latin typeface="Arial" pitchFamily="34" charset="0"/>
                <a:cs typeface="Arial" pitchFamily="34" charset="0"/>
              </a:rPr>
              <a:t>Décision que c’est ce nouvel hôpital qui abritera la CCV</a:t>
            </a:r>
          </a:p>
          <a:p>
            <a:pPr algn="just">
              <a:buFont typeface="Wingdings" pitchFamily="2" charset="2"/>
              <a:buChar char="§"/>
            </a:pPr>
            <a:r>
              <a:rPr lang="fr-FR" sz="2400" dirty="0" smtClean="0">
                <a:latin typeface="Arial" pitchFamily="34" charset="0"/>
                <a:cs typeface="Arial" pitchFamily="34" charset="0"/>
              </a:rPr>
              <a:t>Mise en place d’un comité de pilotage du projet de CCV (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Pr P. ZABSONRE, Dr M. ILBOUDO</a:t>
            </a:r>
            <a:r>
              <a:rPr lang="fr-FR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1" t="29430" r="5436" b="21095"/>
          <a:stretch/>
        </p:blipFill>
        <p:spPr bwMode="auto">
          <a:xfrm>
            <a:off x="2195736" y="3889191"/>
            <a:ext cx="1828716" cy="260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9980" b="39504"/>
          <a:stretch/>
        </p:blipFill>
        <p:spPr bwMode="auto">
          <a:xfrm>
            <a:off x="5148064" y="3874949"/>
            <a:ext cx="2445270" cy="262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9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1767</Words>
  <Application>Microsoft Office PowerPoint</Application>
  <PresentationFormat>On-screen Show (4:3)</PresentationFormat>
  <Paragraphs>221</Paragraphs>
  <Slides>34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État des lieux de la chirurgie cardiovasculaire au Burkina Faso</vt:lpstr>
      <vt:lpstr>Plan</vt:lpstr>
      <vt:lpstr>Introduction</vt:lpstr>
      <vt:lpstr>1. Conception du projet</vt:lpstr>
      <vt:lpstr>1. Conception du projet (1/2) </vt:lpstr>
      <vt:lpstr>1. Conception du projet (2/2) </vt:lpstr>
      <vt:lpstr>2. Projet ministériel</vt:lpstr>
      <vt:lpstr>2. Projet ministériel (1/2) </vt:lpstr>
      <vt:lpstr>2. Projet ministériel (2/2) </vt:lpstr>
      <vt:lpstr>3. Projet Hospitalier</vt:lpstr>
      <vt:lpstr>3. Projet Hospitalier (1/3) </vt:lpstr>
      <vt:lpstr>3. Projet Hospitalier (2/3) </vt:lpstr>
      <vt:lpstr>3. Projet Hospitalier (3/3) </vt:lpstr>
      <vt:lpstr>4. Début des activités de chirurgie cardiaque</vt:lpstr>
      <vt:lpstr>4. Début des activités de chirurgie cardiaque 1/5</vt:lpstr>
      <vt:lpstr>4. Début des activités de chirurgie cardiaque 2/5</vt:lpstr>
      <vt:lpstr>4. Début des activités de chirurgie cardiaque 3/5</vt:lpstr>
      <vt:lpstr>4. Début des activités de chirurgie cardiaque 4/5</vt:lpstr>
      <vt:lpstr>4. Début des activités de chirurgie cardiaque 5/5</vt:lpstr>
      <vt:lpstr>5. Défis et perspectives</vt:lpstr>
      <vt:lpstr>5. Defis et perspectives (1/4)</vt:lpstr>
      <vt:lpstr>5. Defis et perspectives (2/4)</vt:lpstr>
      <vt:lpstr>5. Defis et perspectives (3/4)</vt:lpstr>
      <vt:lpstr>5. Defis et perspectives (4/4)</vt:lpstr>
      <vt:lpstr>6. Hommage aux acteurs clés</vt:lpstr>
      <vt:lpstr>6. Hommage aux acteurs clés</vt:lpstr>
      <vt:lpstr>6. Hommage aux acteurs clés</vt:lpstr>
      <vt:lpstr>6. Hommage aux acteurs clés</vt:lpstr>
      <vt:lpstr>6. Hommage aux acteurs clés</vt:lpstr>
      <vt:lpstr>6. Hommage aux acteurs clés</vt:lpstr>
      <vt:lpstr>PowerPoint Presentation</vt:lpstr>
      <vt:lpstr>6. Hommage aux acteurs clés</vt:lpstr>
      <vt:lpstr>CONCLUSION</vt:lpstr>
      <vt:lpstr>Merci !!!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Chirurgie cardiaque au Burkina Faso : état des lieux, défis et perspectives</dc:title>
  <dc:creator>t</dc:creator>
  <cp:lastModifiedBy>t</cp:lastModifiedBy>
  <cp:revision>63</cp:revision>
  <dcterms:created xsi:type="dcterms:W3CDTF">2019-05-06T22:00:24Z</dcterms:created>
  <dcterms:modified xsi:type="dcterms:W3CDTF">2021-10-28T07:23:38Z</dcterms:modified>
</cp:coreProperties>
</file>